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76" r:id="rId3"/>
    <p:sldId id="277" r:id="rId4"/>
    <p:sldId id="260" r:id="rId5"/>
    <p:sldId id="261" r:id="rId6"/>
    <p:sldId id="262" r:id="rId7"/>
    <p:sldId id="263" r:id="rId8"/>
    <p:sldId id="279" r:id="rId9"/>
    <p:sldId id="257" r:id="rId10"/>
    <p:sldId id="280" r:id="rId11"/>
    <p:sldId id="281" r:id="rId12"/>
    <p:sldId id="267" r:id="rId13"/>
    <p:sldId id="268" r:id="rId14"/>
    <p:sldId id="285" r:id="rId15"/>
    <p:sldId id="284" r:id="rId16"/>
    <p:sldId id="258" r:id="rId17"/>
    <p:sldId id="259" r:id="rId18"/>
    <p:sldId id="27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9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119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296F9-B4FD-D04D-A3BC-DA3302D064E7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A065A-1BD1-E545-A17B-9CE7FBF7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18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More info on this in Keely</a:t>
            </a:r>
            <a:r>
              <a:rPr lang="ja-JP" altLang="en-US">
                <a:latin typeface="Calibri" charset="0"/>
              </a:rPr>
              <a:t>’</a:t>
            </a:r>
            <a:r>
              <a:rPr lang="en-US" altLang="ja-JP">
                <a:latin typeface="Calibri" charset="0"/>
              </a:rPr>
              <a:t>s lecture later in the semester when we go over mutational analysis of genomics data in greater depth.</a:t>
            </a:r>
            <a:endParaRPr lang="en-US">
              <a:latin typeface="Calibri" charset="0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CD80F36-ACA0-D44F-B458-41FB8B3426ED}" type="slidenum">
              <a:rPr lang="en-US" sz="1200">
                <a:latin typeface="Calibri" charset="0"/>
              </a:rPr>
              <a:pPr eaLnBrk="1" hangingPunct="1"/>
              <a:t>5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87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Point of this slide, is that mutations don</a:t>
            </a:r>
            <a:r>
              <a:rPr lang="ja-JP" altLang="en-US">
                <a:latin typeface="Calibri" charset="0"/>
              </a:rPr>
              <a:t>’</a:t>
            </a:r>
            <a:r>
              <a:rPr lang="en-US" altLang="ja-JP">
                <a:latin typeface="Calibri" charset="0"/>
              </a:rPr>
              <a:t>t always affect a gene, and small mutations can have serious consequences</a:t>
            </a:r>
            <a:endParaRPr lang="en-US">
              <a:latin typeface="Calibri" charset="0"/>
            </a:endParaRPr>
          </a:p>
        </p:txBody>
      </p:sp>
      <p:sp>
        <p:nvSpPr>
          <p:cNvPr id="5120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69869A6-0FAE-224E-88ED-147B2E2316CD}" type="slidenum">
              <a:rPr lang="en-US" sz="1200">
                <a:latin typeface="Calibri" charset="0"/>
              </a:rPr>
              <a:pPr eaLnBrk="1" hangingPunct="1"/>
              <a:t>7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500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Function- break or change normal function of protein, look at how phenotypes and cellular interactions change</a:t>
            </a:r>
          </a:p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Detection-tags</a:t>
            </a:r>
          </a:p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Engineering- want your microbe to produce insulin, or extra antibiotics</a:t>
            </a:r>
          </a:p>
        </p:txBody>
      </p:sp>
      <p:sp>
        <p:nvSpPr>
          <p:cNvPr id="552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BB7AE80-D011-AE48-BA20-19F20F9CDA16}" type="slidenum">
              <a:rPr lang="en-US" sz="1200">
                <a:latin typeface="Calibri" charset="0"/>
              </a:rPr>
              <a:pPr eaLnBrk="1" hangingPunct="1"/>
              <a:t>8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096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Implicit in this question: how do GRN dynamics differ in extremophiles vs mesophiles? Structure? Function?</a:t>
            </a:r>
          </a:p>
        </p:txBody>
      </p:sp>
      <p:sp>
        <p:nvSpPr>
          <p:cNvPr id="430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4D7FCDD-1CAA-BA46-9403-5A42870DBDD3}" type="slidenum">
              <a:rPr lang="en-US" sz="1200">
                <a:latin typeface="Calibri" charset="0"/>
              </a:rPr>
              <a:pPr eaLnBrk="1" hangingPunct="1"/>
              <a:t>9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973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40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3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13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27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3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65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75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961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61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069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635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AC274-BF21-4141-88D2-9F87EE7DF94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18A2A-8047-AD4C-AF21-B2D4BD764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661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group projects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Bio311 </a:t>
            </a:r>
          </a:p>
          <a:p>
            <a:r>
              <a:rPr lang="en-US" dirty="0" smtClean="0"/>
              <a:t>03/21/2017</a:t>
            </a:r>
          </a:p>
        </p:txBody>
      </p:sp>
    </p:spTree>
    <p:extLst>
      <p:ext uri="{BB962C8B-B14F-4D97-AF65-F5344CB8AC3E}">
        <p14:creationId xmlns:p14="http://schemas.microsoft.com/office/powerpoint/2010/main" val="3178592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dirty="0" smtClean="0"/>
              <a:t>from the literature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will we apply what we learned so far to answer the biological questions?</a:t>
            </a:r>
          </a:p>
          <a:p>
            <a:r>
              <a:rPr lang="en-US" dirty="0" smtClean="0"/>
              <a:t>How will I use the literature to help answer the questions?</a:t>
            </a:r>
          </a:p>
          <a:p>
            <a:r>
              <a:rPr lang="en-US" dirty="0" smtClean="0"/>
              <a:t>How do I find out what the dataset means and how the data were collected?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801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latin typeface="Calibri" charset="0"/>
              </a:rPr>
              <a:t>Example data, exercise 1: Understanding the biological question</a:t>
            </a:r>
            <a:endParaRPr lang="en-US" dirty="0">
              <a:latin typeface="Calibri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the </a:t>
            </a:r>
            <a:r>
              <a:rPr lang="en-US" dirty="0" smtClean="0"/>
              <a:t>Baker et al. 2013 paper</a:t>
            </a:r>
            <a:endParaRPr lang="en-US" dirty="0" smtClean="0"/>
          </a:p>
          <a:p>
            <a:r>
              <a:rPr lang="en-US" dirty="0" smtClean="0"/>
              <a:t>Read the </a:t>
            </a:r>
            <a:r>
              <a:rPr lang="en-US" dirty="0" smtClean="0"/>
              <a:t>abstract and introduction</a:t>
            </a:r>
            <a:endParaRPr lang="en-US" dirty="0" smtClean="0"/>
          </a:p>
          <a:p>
            <a:r>
              <a:rPr lang="en-US" dirty="0" smtClean="0"/>
              <a:t>Skim the result and look at the figures</a:t>
            </a:r>
          </a:p>
          <a:p>
            <a:r>
              <a:rPr lang="en-US" dirty="0" smtClean="0"/>
              <a:t>Answer these questions</a:t>
            </a:r>
          </a:p>
          <a:p>
            <a:pPr lvl="1"/>
            <a:r>
              <a:rPr lang="en-US" dirty="0" smtClean="0"/>
              <a:t>What was the purpose of the study?</a:t>
            </a:r>
          </a:p>
          <a:p>
            <a:pPr lvl="1"/>
            <a:r>
              <a:rPr lang="en-US" dirty="0" smtClean="0"/>
              <a:t>What were the main conclusions?</a:t>
            </a:r>
          </a:p>
          <a:p>
            <a:pPr lvl="1"/>
            <a:r>
              <a:rPr lang="en-US" dirty="0" smtClean="0"/>
              <a:t>What evidence supports these conclusions?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88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Calibri" charset="0"/>
              </a:rPr>
              <a:t>Example data: </a:t>
            </a:r>
            <a:r>
              <a:rPr lang="en-US" dirty="0" err="1" smtClean="0">
                <a:latin typeface="Calibri" charset="0"/>
              </a:rPr>
              <a:t>ChIP-seq</a:t>
            </a:r>
            <a:endParaRPr lang="en-US" dirty="0">
              <a:latin typeface="Calibri" charset="0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5442912" y="6248933"/>
            <a:ext cx="33875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Calibri" charset="0"/>
              </a:rPr>
              <a:t>Baker et al. 2013, </a:t>
            </a:r>
            <a:r>
              <a:rPr lang="en-US" sz="1800" dirty="0" err="1" smtClean="0">
                <a:latin typeface="Calibri" charset="0"/>
              </a:rPr>
              <a:t>Mol</a:t>
            </a:r>
            <a:r>
              <a:rPr lang="en-US" sz="1800" dirty="0" smtClean="0">
                <a:latin typeface="Calibri" charset="0"/>
              </a:rPr>
              <a:t> Cell Bio, 33:</a:t>
            </a:r>
            <a:endParaRPr lang="en-US" sz="1800" dirty="0" smtClean="0">
              <a:latin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708" y="1693188"/>
            <a:ext cx="8127092" cy="380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2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latin typeface="Calibri" charset="0"/>
              </a:rPr>
              <a:t>Example data: </a:t>
            </a:r>
            <a:r>
              <a:rPr lang="en-US" dirty="0">
                <a:latin typeface="Calibri" charset="0"/>
              </a:rPr>
              <a:t>Gene </a:t>
            </a:r>
            <a:r>
              <a:rPr lang="en-US" dirty="0" smtClean="0">
                <a:latin typeface="Calibri" charset="0"/>
              </a:rPr>
              <a:t>expression</a:t>
            </a:r>
            <a:endParaRPr lang="en-US" dirty="0">
              <a:latin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66" y="1824885"/>
            <a:ext cx="2660445" cy="3898291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442912" y="6248933"/>
            <a:ext cx="33875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Calibri" charset="0"/>
              </a:rPr>
              <a:t>Baker et al. 2013, </a:t>
            </a:r>
            <a:r>
              <a:rPr lang="en-US" sz="1800" dirty="0" err="1" smtClean="0">
                <a:latin typeface="Calibri" charset="0"/>
              </a:rPr>
              <a:t>Mol</a:t>
            </a:r>
            <a:r>
              <a:rPr lang="en-US" sz="1800" dirty="0" smtClean="0">
                <a:latin typeface="Calibri" charset="0"/>
              </a:rPr>
              <a:t> Cell Bio, 33:</a:t>
            </a:r>
            <a:endParaRPr lang="en-US" sz="1800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9445" y="2588973"/>
            <a:ext cx="4851061" cy="217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1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data: Gene Ontology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411" y="1417638"/>
            <a:ext cx="4719086" cy="3793189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5442912" y="6248933"/>
            <a:ext cx="33875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Calibri" charset="0"/>
              </a:rPr>
              <a:t>Baker et al. 2013, </a:t>
            </a:r>
            <a:r>
              <a:rPr lang="en-US" sz="1800" dirty="0" err="1" smtClean="0">
                <a:latin typeface="Calibri" charset="0"/>
              </a:rPr>
              <a:t>Mol</a:t>
            </a:r>
            <a:r>
              <a:rPr lang="en-US" sz="1800" dirty="0" smtClean="0">
                <a:latin typeface="Calibri" charset="0"/>
              </a:rPr>
              <a:t> Cell Bio, 33:</a:t>
            </a:r>
            <a:endParaRPr lang="en-US" sz="1800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870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data: exercise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 a few minutes and write a list of data analysis methods you would use to answer these questions:</a:t>
            </a:r>
          </a:p>
          <a:p>
            <a:pPr lvl="1"/>
            <a:r>
              <a:rPr lang="en-US" dirty="0" smtClean="0"/>
              <a:t>What sets of genes change expression </a:t>
            </a:r>
            <a:r>
              <a:rPr lang="en-US" dirty="0" smtClean="0"/>
              <a:t>in </a:t>
            </a:r>
            <a:r>
              <a:rPr lang="en-US" dirty="0" smtClean="0"/>
              <a:t>response to the environmental </a:t>
            </a:r>
            <a:r>
              <a:rPr lang="en-US" dirty="0" smtClean="0"/>
              <a:t>perturbation? </a:t>
            </a:r>
            <a:endParaRPr lang="en-US" dirty="0"/>
          </a:p>
          <a:p>
            <a:pPr lvl="1"/>
            <a:r>
              <a:rPr lang="en-US" dirty="0" smtClean="0"/>
              <a:t>What patterns of expression do you observe for these genes?</a:t>
            </a:r>
          </a:p>
          <a:p>
            <a:pPr lvl="1"/>
            <a:r>
              <a:rPr lang="en-US" dirty="0" smtClean="0"/>
              <a:t>What genes change in the TF knockout relative to the wild type?</a:t>
            </a:r>
          </a:p>
          <a:p>
            <a:pPr lvl="1"/>
            <a:r>
              <a:rPr lang="en-US" dirty="0" smtClean="0"/>
              <a:t>What genes are directly regulated by the TF? </a:t>
            </a:r>
          </a:p>
        </p:txBody>
      </p:sp>
    </p:spTree>
    <p:extLst>
      <p:ext uri="{BB962C8B-B14F-4D97-AF65-F5344CB8AC3E}">
        <p14:creationId xmlns:p14="http://schemas.microsoft.com/office/powerpoint/2010/main" val="958060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PROJECT EXPERIMENTS AND DATA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57200" y="1417638"/>
            <a:ext cx="8307085" cy="4852262"/>
            <a:chOff x="812728" y="980502"/>
            <a:chExt cx="8307085" cy="4852262"/>
          </a:xfrm>
        </p:grpSpPr>
        <p:pic>
          <p:nvPicPr>
            <p:cNvPr id="4403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2728" y="1711037"/>
              <a:ext cx="2284557" cy="1708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Lightning Bolt 4"/>
            <p:cNvSpPr/>
            <p:nvPr/>
          </p:nvSpPr>
          <p:spPr>
            <a:xfrm flipH="1">
              <a:off x="2832100" y="2169968"/>
              <a:ext cx="1104900" cy="473364"/>
            </a:xfrm>
            <a:prstGeom prst="lightningBol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grpSp>
          <p:nvGrpSpPr>
            <p:cNvPr id="2" name="Group 39"/>
            <p:cNvGrpSpPr>
              <a:grpSpLocks/>
            </p:cNvGrpSpPr>
            <p:nvPr/>
          </p:nvGrpSpPr>
          <p:grpSpPr bwMode="auto">
            <a:xfrm>
              <a:off x="4397375" y="1528475"/>
              <a:ext cx="4011613" cy="2216727"/>
              <a:chOff x="3683001" y="2384684"/>
              <a:chExt cx="4011612" cy="2438400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3683001" y="3599121"/>
                <a:ext cx="92233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4050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5794375" y="23846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1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5946775" y="25370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2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099175" y="26894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3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251575" y="28418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4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403975" y="29942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55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556375" y="31466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44037" name="TextBox 13"/>
            <p:cNvSpPr txBox="1">
              <a:spLocks noChangeArrowheads="1"/>
            </p:cNvSpPr>
            <p:nvPr/>
          </p:nvSpPr>
          <p:spPr bwMode="auto">
            <a:xfrm>
              <a:off x="4648200" y="2196451"/>
              <a:ext cx="671513" cy="3362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latin typeface="Calibri" charset="0"/>
                </a:rPr>
                <a:t>RNA</a:t>
              </a:r>
            </a:p>
          </p:txBody>
        </p:sp>
        <p:pic>
          <p:nvPicPr>
            <p:cNvPr id="44038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2728" y="3941475"/>
              <a:ext cx="2284557" cy="1708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Lightning Bolt 15"/>
            <p:cNvSpPr/>
            <p:nvPr/>
          </p:nvSpPr>
          <p:spPr>
            <a:xfrm flipH="1">
              <a:off x="2832100" y="4400406"/>
              <a:ext cx="1104900" cy="473364"/>
            </a:xfrm>
            <a:prstGeom prst="lightningBol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grpSp>
          <p:nvGrpSpPr>
            <p:cNvPr id="3" name="Group 39"/>
            <p:cNvGrpSpPr>
              <a:grpSpLocks/>
            </p:cNvGrpSpPr>
            <p:nvPr/>
          </p:nvGrpSpPr>
          <p:grpSpPr bwMode="auto">
            <a:xfrm>
              <a:off x="4549775" y="3616037"/>
              <a:ext cx="4011613" cy="2216727"/>
              <a:chOff x="3683001" y="2384684"/>
              <a:chExt cx="4011612" cy="2438400"/>
            </a:xfrm>
          </p:grpSpPr>
          <p:cxnSp>
            <p:nvCxnSpPr>
              <p:cNvPr id="18" name="Straight Arrow Connector 17"/>
              <p:cNvCxnSpPr/>
              <p:nvPr/>
            </p:nvCxnSpPr>
            <p:spPr>
              <a:xfrm>
                <a:off x="3683001" y="3599122"/>
                <a:ext cx="922338" cy="158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4043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5794375" y="23846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4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5946775" y="25370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5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099175" y="26894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6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251575" y="28418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7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403975" y="29942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48" name="Picture 29" descr="Microarray_e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3" t="5818" r="78743" b="50000"/>
              <a:stretch>
                <a:fillRect/>
              </a:stretch>
            </p:blipFill>
            <p:spPr bwMode="auto">
              <a:xfrm>
                <a:off x="6556375" y="3146684"/>
                <a:ext cx="1138238" cy="1676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44041" name="TextBox 24"/>
            <p:cNvSpPr txBox="1">
              <a:spLocks noChangeArrowheads="1"/>
            </p:cNvSpPr>
            <p:nvPr/>
          </p:nvSpPr>
          <p:spPr bwMode="auto">
            <a:xfrm>
              <a:off x="4397375" y="4284013"/>
              <a:ext cx="1198563" cy="336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latin typeface="Calibri" charset="0"/>
                </a:rPr>
                <a:t>ChIP-chip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7820121" y="1506923"/>
              <a:ext cx="623455" cy="5541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8185727" y="1445347"/>
              <a:ext cx="623455" cy="5541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 rot="2697403">
              <a:off x="7309959" y="1494813"/>
              <a:ext cx="18098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</a:t>
              </a:r>
              <a:r>
                <a:rPr lang="en-US" dirty="0" smtClean="0"/>
                <a:t>ime or condition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 rot="2732287">
              <a:off x="8021182" y="1458938"/>
              <a:ext cx="13262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TF knockout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88590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sz="3600" dirty="0" smtClean="0">
                <a:latin typeface="Calibri" charset="0"/>
              </a:rPr>
              <a:t>Project data: Each </a:t>
            </a:r>
            <a:r>
              <a:rPr lang="en-US" sz="3600" dirty="0">
                <a:latin typeface="Calibri" charset="0"/>
              </a:rPr>
              <a:t>group </a:t>
            </a:r>
            <a:r>
              <a:rPr lang="en-US" sz="3600" dirty="0" smtClean="0">
                <a:latin typeface="Calibri" charset="0"/>
              </a:rPr>
              <a:t>will be assigned a ChIP and a gene expression dataset </a:t>
            </a:r>
            <a:endParaRPr lang="en-US" sz="3600" dirty="0">
              <a:latin typeface="Calibri" charset="0"/>
            </a:endParaRPr>
          </a:p>
        </p:txBody>
      </p:sp>
      <p:pic>
        <p:nvPicPr>
          <p:cNvPr id="4505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854200"/>
            <a:ext cx="47752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TextBox 4"/>
          <p:cNvSpPr txBox="1">
            <a:spLocks noChangeArrowheads="1"/>
          </p:cNvSpPr>
          <p:nvPr/>
        </p:nvSpPr>
        <p:spPr bwMode="auto">
          <a:xfrm>
            <a:off x="1689100" y="1417638"/>
            <a:ext cx="52852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>
                <a:latin typeface="Calibri" charset="0"/>
              </a:rPr>
              <a:t>ChIP-</a:t>
            </a:r>
            <a:r>
              <a:rPr lang="en-US" sz="1800" dirty="0" smtClean="0">
                <a:latin typeface="Calibri" charset="0"/>
              </a:rPr>
              <a:t>chip or -seq: </a:t>
            </a:r>
            <a:r>
              <a:rPr lang="en-US" sz="1800" dirty="0">
                <a:latin typeface="Calibri" charset="0"/>
              </a:rPr>
              <a:t>binding data for 1 TF across genome</a:t>
            </a:r>
          </a:p>
        </p:txBody>
      </p:sp>
      <p:pic>
        <p:nvPicPr>
          <p:cNvPr id="45060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4230688"/>
            <a:ext cx="57277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TextBox 7"/>
          <p:cNvSpPr txBox="1">
            <a:spLocks noChangeArrowheads="1"/>
          </p:cNvSpPr>
          <p:nvPr/>
        </p:nvSpPr>
        <p:spPr bwMode="auto">
          <a:xfrm>
            <a:off x="1409700" y="3560619"/>
            <a:ext cx="4816531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>
                <a:latin typeface="Calibri" charset="0"/>
              </a:rPr>
              <a:t>Gene expression: Wild type </a:t>
            </a:r>
            <a:r>
              <a:rPr lang="en-US" sz="1800" dirty="0" err="1">
                <a:latin typeface="Calibri" charset="0"/>
              </a:rPr>
              <a:t>vs</a:t>
            </a:r>
            <a:r>
              <a:rPr lang="en-US" sz="1800" dirty="0">
                <a:latin typeface="Calibri" charset="0"/>
              </a:rPr>
              <a:t> mutant of same </a:t>
            </a:r>
            <a:r>
              <a:rPr lang="en-US" sz="1800" dirty="0" smtClean="0">
                <a:latin typeface="Calibri" charset="0"/>
              </a:rPr>
              <a:t>TF</a:t>
            </a:r>
          </a:p>
          <a:p>
            <a:pPr eaLnBrk="1" hangingPunct="1"/>
            <a:r>
              <a:rPr lang="en-US" sz="1800" dirty="0" smtClean="0">
                <a:latin typeface="Calibri" charset="0"/>
              </a:rPr>
              <a:t>OR Wild type over time in response to a stress</a:t>
            </a:r>
          </a:p>
          <a:p>
            <a:pPr eaLnBrk="1" hangingPunct="1"/>
            <a:endParaRPr lang="en-US" sz="1800" dirty="0">
              <a:latin typeface="Calibri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108201" y="6057900"/>
            <a:ext cx="736600" cy="3175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6200000" flipH="1">
            <a:off x="2324894" y="3337719"/>
            <a:ext cx="303213" cy="3175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065" name="TextBox 13"/>
          <p:cNvSpPr txBox="1">
            <a:spLocks noChangeArrowheads="1"/>
          </p:cNvSpPr>
          <p:nvPr/>
        </p:nvSpPr>
        <p:spPr bwMode="auto">
          <a:xfrm>
            <a:off x="6359525" y="2082800"/>
            <a:ext cx="27844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latin typeface="Calibri" charset="0"/>
              </a:rPr>
              <a:t>Where does the TF bind?</a:t>
            </a:r>
          </a:p>
        </p:txBody>
      </p:sp>
      <p:sp>
        <p:nvSpPr>
          <p:cNvPr id="45066" name="TextBox 14"/>
          <p:cNvSpPr txBox="1">
            <a:spLocks noChangeArrowheads="1"/>
          </p:cNvSpPr>
          <p:nvPr/>
        </p:nvSpPr>
        <p:spPr bwMode="auto">
          <a:xfrm>
            <a:off x="3443705" y="5388608"/>
            <a:ext cx="511532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Calibri" charset="0"/>
              </a:rPr>
              <a:t>How are genes differentially expressed in</a:t>
            </a:r>
          </a:p>
          <a:p>
            <a:pPr eaLnBrk="1" hangingPunct="1"/>
            <a:r>
              <a:rPr lang="en-US" sz="1800" dirty="0" smtClean="0">
                <a:latin typeface="Calibri" charset="0"/>
              </a:rPr>
              <a:t>TF knockout </a:t>
            </a:r>
            <a:r>
              <a:rPr lang="en-US" sz="1800" dirty="0" err="1" smtClean="0">
                <a:latin typeface="Calibri" charset="0"/>
              </a:rPr>
              <a:t>vs</a:t>
            </a:r>
            <a:r>
              <a:rPr lang="en-US" sz="1800" dirty="0" smtClean="0">
                <a:latin typeface="Calibri" charset="0"/>
              </a:rPr>
              <a:t> wild type?</a:t>
            </a:r>
            <a:endParaRPr lang="en-US" sz="1800" dirty="0">
              <a:latin typeface="Calibri" charset="0"/>
            </a:endParaRPr>
          </a:p>
          <a:p>
            <a:pPr eaLnBrk="1" hangingPunct="1"/>
            <a:r>
              <a:rPr lang="en-US" sz="1800" dirty="0">
                <a:latin typeface="Calibri" charset="0"/>
              </a:rPr>
              <a:t>What </a:t>
            </a:r>
            <a:r>
              <a:rPr lang="en-US" sz="1800" dirty="0" smtClean="0">
                <a:latin typeface="Calibri" charset="0"/>
              </a:rPr>
              <a:t>genes are co-expressed with the TF over time?</a:t>
            </a:r>
          </a:p>
        </p:txBody>
      </p:sp>
    </p:spTree>
    <p:extLst>
      <p:ext uri="{BB962C8B-B14F-4D97-AF65-F5344CB8AC3E}">
        <p14:creationId xmlns:p14="http://schemas.microsoft.com/office/powerpoint/2010/main" val="380643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data: each group also has access to ChIP-chip data for all TFs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other TFs control the genes that are controlled by my TF of interest? (What is the network controlling the stress response of interest)?</a:t>
            </a:r>
          </a:p>
          <a:p>
            <a:r>
              <a:rPr lang="en-US" dirty="0" smtClean="0"/>
              <a:t>How does the expression of genes controlled by this network change over time or in response to a TF knockout?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206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EXAMPLE PROJECT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>
                <a:latin typeface="Calibri" charset="0"/>
              </a:rPr>
              <a:t>Wild type </a:t>
            </a:r>
            <a:r>
              <a:rPr lang="en-US" sz="2400" dirty="0" smtClean="0">
                <a:latin typeface="Calibri" charset="0"/>
              </a:rPr>
              <a:t>data over time during stress</a:t>
            </a:r>
            <a:r>
              <a:rPr lang="en-US" sz="2400" dirty="0">
                <a:latin typeface="Calibri" charset="0"/>
              </a:rPr>
              <a:t>.</a:t>
            </a:r>
          </a:p>
          <a:p>
            <a:pPr marL="971550" lvl="1" indent="-514350" eaLnBrk="1" hangingPunct="1">
              <a:buFont typeface="Calibri" charset="0"/>
              <a:buAutoNum type="alphaLcParenR"/>
            </a:pPr>
            <a:r>
              <a:rPr lang="en-US" sz="2400" dirty="0">
                <a:latin typeface="Calibri" charset="0"/>
              </a:rPr>
              <a:t>Cluster genes according to common patterns</a:t>
            </a:r>
          </a:p>
          <a:p>
            <a:pPr marL="971550" lvl="1" indent="-514350" eaLnBrk="1" hangingPunct="1">
              <a:buFont typeface="Calibri" charset="0"/>
              <a:buAutoNum type="alphaLcParenR"/>
            </a:pPr>
            <a:r>
              <a:rPr lang="en-US" sz="2400" dirty="0">
                <a:latin typeface="Calibri" charset="0"/>
              </a:rPr>
              <a:t>Functions of genes in each </a:t>
            </a:r>
            <a:r>
              <a:rPr lang="en-US" sz="2400" dirty="0" smtClean="0">
                <a:latin typeface="Calibri" charset="0"/>
              </a:rPr>
              <a:t>cluster</a:t>
            </a:r>
          </a:p>
          <a:p>
            <a:pPr marL="971550" lvl="1" indent="-514350" eaLnBrk="1" hangingPunct="1">
              <a:buFont typeface="Calibri" charset="0"/>
              <a:buAutoNum type="alphaLcParenR"/>
            </a:pPr>
            <a:r>
              <a:rPr lang="en-US" sz="2400" dirty="0" smtClean="0">
                <a:latin typeface="Calibri" charset="0"/>
              </a:rPr>
              <a:t>Which of these clusters contain TFs of interest?</a:t>
            </a:r>
            <a:endParaRPr lang="en-US" sz="2400" dirty="0">
              <a:latin typeface="Calibri" charset="0"/>
            </a:endParaRPr>
          </a:p>
          <a:p>
            <a:pPr marL="971550" lvl="1" indent="-514350" eaLnBrk="1" hangingPunct="1">
              <a:buFont typeface="Calibri" charset="0"/>
              <a:buAutoNum type="alphaLcParenR"/>
            </a:pPr>
            <a:r>
              <a:rPr lang="en-US" sz="2400" dirty="0" smtClean="0">
                <a:latin typeface="Calibri" charset="0"/>
              </a:rPr>
              <a:t>Given correlations between TF of interest and genes in that cluster, formulate </a:t>
            </a:r>
            <a:r>
              <a:rPr lang="en-US" sz="2400" dirty="0">
                <a:latin typeface="Calibri" charset="0"/>
              </a:rPr>
              <a:t>hypothesis for which genes are regulated by the </a:t>
            </a:r>
            <a:r>
              <a:rPr lang="en-US" sz="2400" dirty="0" smtClean="0">
                <a:latin typeface="Calibri" charset="0"/>
              </a:rPr>
              <a:t>TF.</a:t>
            </a:r>
            <a:endParaRPr lang="en-US" sz="2400" dirty="0">
              <a:latin typeface="Calibri" charset="0"/>
            </a:endParaRP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 smtClean="0">
                <a:latin typeface="Calibri" charset="0"/>
              </a:rPr>
              <a:t>Use </a:t>
            </a:r>
            <a:r>
              <a:rPr lang="en-US" sz="2400" dirty="0">
                <a:latin typeface="Calibri" charset="0"/>
              </a:rPr>
              <a:t>ChIP-chip data to test the hypothesis</a:t>
            </a: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>
                <a:latin typeface="Calibri" charset="0"/>
              </a:rPr>
              <a:t>Make gene regulatory network for your </a:t>
            </a:r>
            <a:r>
              <a:rPr lang="en-US" sz="2400" dirty="0" smtClean="0">
                <a:latin typeface="Calibri" charset="0"/>
              </a:rPr>
              <a:t>TF</a:t>
            </a: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 smtClean="0">
                <a:latin typeface="Calibri" charset="0"/>
              </a:rPr>
              <a:t>Ask which other TFs (from the larger ChIP dataset) regulate genes in your network.</a:t>
            </a:r>
            <a:endParaRPr lang="en-US" sz="2400" dirty="0">
              <a:latin typeface="Calibri" charset="0"/>
            </a:endParaRP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sz="2400" dirty="0">
                <a:latin typeface="Calibri" charset="0"/>
              </a:rPr>
              <a:t>Compare what you got with the findings of the paper(s) that first reported the dataset you are working with</a:t>
            </a:r>
          </a:p>
        </p:txBody>
      </p:sp>
    </p:spTree>
    <p:extLst>
      <p:ext uri="{BB962C8B-B14F-4D97-AF65-F5344CB8AC3E}">
        <p14:creationId xmlns:p14="http://schemas.microsoft.com/office/powerpoint/2010/main" val="84029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Yeast as model system</a:t>
            </a:r>
          </a:p>
        </p:txBody>
      </p:sp>
      <p:sp>
        <p:nvSpPr>
          <p:cNvPr id="399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/>
            <a:r>
              <a:rPr lang="en-US" dirty="0" smtClean="0">
                <a:latin typeface="Calibri" charset="0"/>
              </a:rPr>
              <a:t>Well-studied, single cell eukaryote</a:t>
            </a:r>
          </a:p>
          <a:p>
            <a:pPr marL="514350" indent="-514350"/>
            <a:r>
              <a:rPr lang="en-US" dirty="0">
                <a:latin typeface="Calibri" charset="0"/>
              </a:rPr>
              <a:t>Important to humans (beer and wine, bread, bioprocessing, disease</a:t>
            </a:r>
            <a:r>
              <a:rPr lang="en-US" dirty="0" smtClean="0">
                <a:latin typeface="Calibri" charset="0"/>
              </a:rPr>
              <a:t>)</a:t>
            </a:r>
            <a:endParaRPr lang="en-US" dirty="0" smtClean="0">
              <a:latin typeface="Calibri" charset="0"/>
            </a:endParaRPr>
          </a:p>
          <a:p>
            <a:pPr marL="514350" indent="-514350" eaLnBrk="1" hangingPunct="1"/>
            <a:r>
              <a:rPr lang="en-US" dirty="0" smtClean="0">
                <a:latin typeface="Calibri" charset="0"/>
              </a:rPr>
              <a:t>Small genome, tractable molecular genetics</a:t>
            </a:r>
            <a:endParaRPr lang="en-US" dirty="0" smtClean="0">
              <a:latin typeface="Calibri" charset="0"/>
            </a:endParaRPr>
          </a:p>
          <a:p>
            <a:pPr marL="514350" indent="-514350" eaLnBrk="1" hangingPunct="1"/>
            <a:r>
              <a:rPr lang="en-US" dirty="0" smtClean="0">
                <a:latin typeface="Calibri" charset="0"/>
              </a:rPr>
              <a:t>Lots </a:t>
            </a:r>
            <a:r>
              <a:rPr lang="en-US" dirty="0">
                <a:latin typeface="Calibri" charset="0"/>
              </a:rPr>
              <a:t>and lots of data </a:t>
            </a:r>
            <a:r>
              <a:rPr lang="en-US" dirty="0" smtClean="0">
                <a:latin typeface="Calibri" charset="0"/>
              </a:rPr>
              <a:t>available</a:t>
            </a:r>
          </a:p>
          <a:p>
            <a:pPr marL="914400" lvl="1" indent="-514350"/>
            <a:r>
              <a:rPr lang="en-US" dirty="0" smtClean="0">
                <a:latin typeface="Calibri" charset="0"/>
              </a:rPr>
              <a:t>e.g. See NIH Gene Expression Omnibus (GEO)</a:t>
            </a:r>
            <a:endParaRPr lang="en-US" dirty="0">
              <a:latin typeface="Calibri" charset="0"/>
            </a:endParaRPr>
          </a:p>
          <a:p>
            <a:pPr marL="514350" indent="-514350" eaLnBrk="1" hangingPunct="1"/>
            <a:r>
              <a:rPr lang="en-US" dirty="0" smtClean="0">
                <a:latin typeface="Calibri" charset="0"/>
              </a:rPr>
              <a:t>We will </a:t>
            </a:r>
            <a:r>
              <a:rPr lang="en-US" dirty="0">
                <a:latin typeface="Calibri" charset="0"/>
              </a:rPr>
              <a:t>use yeast data for </a:t>
            </a:r>
            <a:r>
              <a:rPr lang="en-US" dirty="0" smtClean="0">
                <a:latin typeface="Calibri" charset="0"/>
              </a:rPr>
              <a:t>group projects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75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mtClean="0">
                <a:ea typeface="+mj-ea"/>
                <a:cs typeface="+mj-cs"/>
              </a:rPr>
              <a:t>THERE ARE MANY “RIGHT” ANSWERS</a:t>
            </a:r>
          </a:p>
        </p:txBody>
      </p:sp>
      <p:sp>
        <p:nvSpPr>
          <p:cNvPr id="604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>
                <a:latin typeface="Calibri" charset="0"/>
              </a:rPr>
              <a:t>There are p-values, ratios, statistical confidence </a:t>
            </a:r>
            <a:r>
              <a:rPr lang="en-US" sz="2400" dirty="0" smtClean="0">
                <a:latin typeface="Calibri" charset="0"/>
              </a:rPr>
              <a:t>levels. </a:t>
            </a:r>
            <a:endParaRPr lang="en-US" sz="2400" dirty="0">
              <a:latin typeface="Calibri" charset="0"/>
            </a:endParaRPr>
          </a:p>
          <a:p>
            <a:pPr eaLnBrk="1" hangingPunct="1"/>
            <a:endParaRPr lang="en-US" sz="2400" dirty="0">
              <a:latin typeface="Calibri" charset="0"/>
            </a:endParaRPr>
          </a:p>
          <a:p>
            <a:pPr eaLnBrk="1" hangingPunct="1"/>
            <a:r>
              <a:rPr lang="en-US" sz="2400" dirty="0">
                <a:latin typeface="Calibri" charset="0"/>
              </a:rPr>
              <a:t>In scientific research, you make decisions and conclusions based on whether you are convinced by the evidence, then argue your points to the community</a:t>
            </a:r>
          </a:p>
          <a:p>
            <a:pPr eaLnBrk="1" hangingPunct="1">
              <a:buFont typeface="Arial" charset="0"/>
              <a:buNone/>
            </a:pPr>
            <a:endParaRPr lang="en-US" sz="2400" dirty="0">
              <a:latin typeface="Calibri" charset="0"/>
            </a:endParaRPr>
          </a:p>
          <a:p>
            <a:pPr eaLnBrk="1" hangingPunct="1"/>
            <a:r>
              <a:rPr lang="en-US" sz="2400" dirty="0">
                <a:latin typeface="Calibri" charset="0"/>
              </a:rPr>
              <a:t>There are, however, </a:t>
            </a:r>
            <a:r>
              <a:rPr lang="ja-JP" altLang="en-US" sz="2400" dirty="0">
                <a:latin typeface="Calibri" charset="0"/>
              </a:rPr>
              <a:t>“</a:t>
            </a:r>
            <a:r>
              <a:rPr lang="en-US" altLang="ja-JP" sz="2400" dirty="0">
                <a:latin typeface="Calibri" charset="0"/>
              </a:rPr>
              <a:t>WRONG</a:t>
            </a:r>
            <a:r>
              <a:rPr lang="ja-JP" altLang="en-US" sz="2400" dirty="0">
                <a:latin typeface="Calibri" charset="0"/>
              </a:rPr>
              <a:t>”</a:t>
            </a:r>
            <a:r>
              <a:rPr lang="en-US" altLang="ja-JP" sz="2400" dirty="0">
                <a:latin typeface="Calibri" charset="0"/>
              </a:rPr>
              <a:t> answers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Conclusions that do not logically fit the data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Conclusions that violate known </a:t>
            </a:r>
            <a:r>
              <a:rPr lang="en-US" sz="2400" dirty="0" smtClean="0">
                <a:latin typeface="Calibri" charset="0"/>
              </a:rPr>
              <a:t>facts </a:t>
            </a:r>
            <a:endParaRPr lang="en-US" sz="2400" dirty="0">
              <a:latin typeface="Calibri" charset="0"/>
            </a:endParaRPr>
          </a:p>
          <a:p>
            <a:pPr lvl="1" eaLnBrk="1" hangingPunct="1"/>
            <a:endParaRPr lang="en-US" sz="24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287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Group membership</a:t>
            </a:r>
          </a:p>
        </p:txBody>
      </p:sp>
      <p:sp>
        <p:nvSpPr>
          <p:cNvPr id="61442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Calibri" charset="0"/>
              </a:rPr>
              <a:t>Choose your own group with the following </a:t>
            </a:r>
            <a:r>
              <a:rPr lang="en-US" dirty="0" smtClean="0">
                <a:latin typeface="Calibri" charset="0"/>
              </a:rPr>
              <a:t>stipulations:</a:t>
            </a:r>
            <a:endParaRPr lang="en-US" dirty="0">
              <a:latin typeface="Calibri" charset="0"/>
            </a:endParaRPr>
          </a:p>
          <a:p>
            <a:pPr lvl="1" eaLnBrk="1" hangingPunct="1"/>
            <a:r>
              <a:rPr lang="en-US" dirty="0">
                <a:latin typeface="Calibri" charset="0"/>
              </a:rPr>
              <a:t>Each group must contain 3-4 people, </a:t>
            </a:r>
            <a:r>
              <a:rPr lang="en-US" dirty="0" smtClean="0">
                <a:latin typeface="Calibri" charset="0"/>
              </a:rPr>
              <a:t>10 </a:t>
            </a:r>
            <a:r>
              <a:rPr lang="en-US" dirty="0">
                <a:latin typeface="Calibri" charset="0"/>
              </a:rPr>
              <a:t>groups total</a:t>
            </a:r>
          </a:p>
          <a:p>
            <a:pPr lvl="1" eaLnBrk="1" hangingPunct="1"/>
            <a:r>
              <a:rPr lang="en-US" dirty="0">
                <a:latin typeface="Calibri" charset="0"/>
              </a:rPr>
              <a:t>Each group must contain at least 2 people who did not know each other outside of this </a:t>
            </a:r>
            <a:r>
              <a:rPr lang="en-US" dirty="0" smtClean="0">
                <a:latin typeface="Calibri" charset="0"/>
              </a:rPr>
              <a:t>class</a:t>
            </a:r>
            <a:endParaRPr lang="en-US" dirty="0">
              <a:latin typeface="Calibri" charset="0"/>
            </a:endParaRPr>
          </a:p>
          <a:p>
            <a:pPr lvl="1" eaLnBrk="1" hangingPunct="1"/>
            <a:r>
              <a:rPr lang="en-US" dirty="0">
                <a:latin typeface="Calibri" charset="0"/>
              </a:rPr>
              <a:t>The instructors reserve the right to rearrange some groups for balance of expertise and numbers</a:t>
            </a:r>
          </a:p>
          <a:p>
            <a:pPr lvl="1" eaLnBrk="1" hangingPunct="1">
              <a:buFont typeface="Arial" charset="0"/>
              <a:buNone/>
            </a:pP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3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Group datasets</a:t>
            </a:r>
          </a:p>
        </p:txBody>
      </p:sp>
      <p:sp>
        <p:nvSpPr>
          <p:cNvPr id="6246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latin typeface="Calibri" charset="0"/>
              </a:rPr>
              <a:t>By </a:t>
            </a:r>
            <a:r>
              <a:rPr lang="en-US" dirty="0" smtClean="0">
                <a:latin typeface="Calibri" charset="0"/>
              </a:rPr>
              <a:t>Thurs. 3/23 at noon, </a:t>
            </a:r>
            <a:r>
              <a:rPr lang="en-US" dirty="0">
                <a:latin typeface="Calibri" charset="0"/>
              </a:rPr>
              <a:t>email </a:t>
            </a:r>
            <a:r>
              <a:rPr lang="en-US" dirty="0" smtClean="0">
                <a:latin typeface="Calibri" charset="0"/>
              </a:rPr>
              <a:t>your choices for group membership to </a:t>
            </a:r>
            <a:r>
              <a:rPr lang="en-US" dirty="0">
                <a:latin typeface="Calibri" charset="0"/>
              </a:rPr>
              <a:t>all three </a:t>
            </a:r>
            <a:r>
              <a:rPr lang="en-US" dirty="0" smtClean="0">
                <a:latin typeface="Calibri" charset="0"/>
              </a:rPr>
              <a:t>instructors.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On Thursday, work with your group to read the paper associated with your data &amp; familiarize yourselves with data / </a:t>
            </a:r>
            <a:r>
              <a:rPr lang="en-US" dirty="0" smtClean="0">
                <a:latin typeface="Calibri" charset="0"/>
              </a:rPr>
              <a:t>experiment and come up with a plan.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 smtClean="0">
                <a:latin typeface="Calibri" charset="0"/>
              </a:rPr>
              <a:t>By the end of class Thursday, hand in a bullet-point list of your group’s plan and/or preliminary figure for credit/no credit participation points.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498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PROJECT EXPECTATIONS</a:t>
            </a:r>
          </a:p>
        </p:txBody>
      </p:sp>
      <p:sp>
        <p:nvSpPr>
          <p:cNvPr id="63490" name="Content Placeholder 2"/>
          <p:cNvSpPr>
            <a:spLocks noGrp="1"/>
          </p:cNvSpPr>
          <p:nvPr>
            <p:ph idx="1"/>
          </p:nvPr>
        </p:nvSpPr>
        <p:spPr>
          <a:xfrm>
            <a:off x="457200" y="1130300"/>
            <a:ext cx="8229600" cy="4525963"/>
          </a:xfrm>
        </p:spPr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Be rigorous, methodical, skeptical. </a:t>
            </a:r>
          </a:p>
          <a:p>
            <a:pPr eaLnBrk="1" hangingPunct="1"/>
            <a:r>
              <a:rPr lang="en-US">
                <a:latin typeface="Calibri" charset="0"/>
              </a:rPr>
              <a:t>Read the literature – find papers in addition to the one assigned on the topic of your project</a:t>
            </a:r>
          </a:p>
          <a:p>
            <a:pPr eaLnBrk="1" hangingPunct="1"/>
            <a:r>
              <a:rPr lang="en-US">
                <a:latin typeface="Calibri" charset="0"/>
              </a:rPr>
              <a:t>Explore – click on things in databases for more information.</a:t>
            </a:r>
          </a:p>
          <a:p>
            <a:pPr eaLnBrk="1" hangingPunct="1"/>
            <a:r>
              <a:rPr lang="en-US">
                <a:latin typeface="Calibri" charset="0"/>
              </a:rPr>
              <a:t>Meet with your group at least 2 hrs/week outside of class</a:t>
            </a:r>
          </a:p>
          <a:p>
            <a:pPr eaLnBrk="1" hangingPunct="1"/>
            <a:r>
              <a:rPr lang="en-US">
                <a:latin typeface="Calibri" charset="0"/>
              </a:rPr>
              <a:t>ASK!!!! It</a:t>
            </a:r>
            <a:r>
              <a:rPr lang="ja-JP" altLang="en-US">
                <a:latin typeface="Calibri" charset="0"/>
              </a:rPr>
              <a:t>’</a:t>
            </a:r>
            <a:r>
              <a:rPr lang="en-US" altLang="ja-JP">
                <a:latin typeface="Calibri" charset="0"/>
              </a:rPr>
              <a:t>s ok not to know something. 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20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PROJECT EXPECTATIONS</a:t>
            </a:r>
          </a:p>
        </p:txBody>
      </p:sp>
      <p:sp>
        <p:nvSpPr>
          <p:cNvPr id="6451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eaLnBrk="1" hangingPunct="1"/>
            <a:r>
              <a:rPr lang="en-US" dirty="0">
                <a:latin typeface="Calibri" charset="0"/>
              </a:rPr>
              <a:t>SAVE YOUR WORK (figures, notes, ideas, </a:t>
            </a:r>
            <a:r>
              <a:rPr lang="en-US" dirty="0" err="1">
                <a:latin typeface="Calibri" charset="0"/>
              </a:rPr>
              <a:t>etc</a:t>
            </a:r>
            <a:r>
              <a:rPr lang="en-US" dirty="0">
                <a:latin typeface="Calibri" charset="0"/>
              </a:rPr>
              <a:t>)</a:t>
            </a:r>
            <a:r>
              <a:rPr lang="en-US" dirty="0" smtClean="0">
                <a:latin typeface="Calibri" charset="0"/>
              </a:rPr>
              <a:t>. Using Markdown will </a:t>
            </a:r>
            <a:r>
              <a:rPr lang="en-US" smtClean="0">
                <a:latin typeface="Calibri" charset="0"/>
              </a:rPr>
              <a:t>assist you!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Homework: Progress reports due periodically. The due dates, homework format, and conceptual overview will be posted on </a:t>
            </a:r>
            <a:r>
              <a:rPr lang="en-US" dirty="0" err="1" smtClean="0">
                <a:latin typeface="Calibri" charset="0"/>
              </a:rPr>
              <a:t>GitHub</a:t>
            </a:r>
            <a:r>
              <a:rPr lang="en-US" dirty="0" smtClean="0">
                <a:latin typeface="Calibri" charset="0"/>
              </a:rPr>
              <a:t>.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 smtClean="0">
                <a:latin typeface="Calibri" charset="0"/>
              </a:rPr>
              <a:t>Present your results in a poster at end of semester.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Everyone in the group MUST PARTICIPATE. Don</a:t>
            </a:r>
            <a:r>
              <a:rPr lang="ja-JP" altLang="en-US" dirty="0">
                <a:latin typeface="Calibri" charset="0"/>
              </a:rPr>
              <a:t>’</a:t>
            </a:r>
            <a:r>
              <a:rPr lang="en-US" altLang="ja-JP" dirty="0">
                <a:latin typeface="Calibri" charset="0"/>
              </a:rPr>
              <a:t>t let your team down.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65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0817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THINK / PAIR / SHARE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ja-JP" altLang="en-US">
                <a:latin typeface="Calibri" charset="0"/>
              </a:rPr>
              <a:t>“</a:t>
            </a:r>
            <a:r>
              <a:rPr lang="en-US" altLang="ja-JP">
                <a:latin typeface="Calibri" charset="0"/>
              </a:rPr>
              <a:t>Anything found to be true of E. coli must be true of elephants.</a:t>
            </a:r>
            <a:r>
              <a:rPr lang="ja-JP" altLang="en-US">
                <a:latin typeface="Calibri" charset="0"/>
              </a:rPr>
              <a:t>”</a:t>
            </a:r>
            <a:r>
              <a:rPr lang="en-US" altLang="ja-JP">
                <a:latin typeface="Calibri" charset="0"/>
              </a:rPr>
              <a:t>–Jacques Monod</a:t>
            </a:r>
          </a:p>
          <a:p>
            <a:pPr eaLnBrk="1" hangingPunct="1"/>
            <a:r>
              <a:rPr lang="en-US">
                <a:latin typeface="Calibri" charset="0"/>
              </a:rPr>
              <a:t>THINK/PAIR/SHARE: What does Monod mean by this?</a:t>
            </a:r>
          </a:p>
          <a:p>
            <a:pPr eaLnBrk="1" hangingPunct="1"/>
            <a:r>
              <a:rPr lang="en-US">
                <a:latin typeface="Calibri" charset="0"/>
              </a:rPr>
              <a:t>Model systems provide a simpler, more tractable tool to discover general principles of biology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21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What is a mutant?</a:t>
            </a:r>
          </a:p>
        </p:txBody>
      </p:sp>
      <p:pic>
        <p:nvPicPr>
          <p:cNvPr id="4608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1679575"/>
            <a:ext cx="8780463" cy="357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79500" y="5613400"/>
            <a:ext cx="6904038" cy="9239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+mn-lt"/>
                <a:ea typeface="+mn-ea"/>
                <a:cs typeface="+mn-cs"/>
              </a:rPr>
              <a:t>THINK / PAIR / SHARE: Come up with two definitions of “mutant”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US" dirty="0">
                <a:latin typeface="+mn-lt"/>
                <a:ea typeface="+mn-ea"/>
                <a:cs typeface="+mn-cs"/>
              </a:rPr>
              <a:t>General or colloquial (i.e. how your grandmother may define it)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US" dirty="0">
                <a:latin typeface="+mn-lt"/>
                <a:ea typeface="+mn-ea"/>
                <a:cs typeface="+mn-cs"/>
              </a:rPr>
              <a:t>Specific to our projects – Why are they useful?</a:t>
            </a:r>
          </a:p>
        </p:txBody>
      </p:sp>
    </p:spTree>
    <p:extLst>
      <p:ext uri="{BB962C8B-B14F-4D97-AF65-F5344CB8AC3E}">
        <p14:creationId xmlns:p14="http://schemas.microsoft.com/office/powerpoint/2010/main" val="165522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665163" y="4352925"/>
            <a:ext cx="3703637" cy="1033463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What is a mutant?</a:t>
            </a:r>
          </a:p>
        </p:txBody>
      </p:sp>
      <p:pic>
        <p:nvPicPr>
          <p:cNvPr id="47107" name="Picture 12" descr="TrmB_ChIP-simple_glu_nonam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4" t="57745" r="25328" b="24219"/>
          <a:stretch>
            <a:fillRect/>
          </a:stretch>
        </p:blipFill>
        <p:spPr bwMode="auto">
          <a:xfrm>
            <a:off x="1722438" y="2189163"/>
            <a:ext cx="5343525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 bwMode="auto">
          <a:xfrm>
            <a:off x="2925763" y="3086100"/>
            <a:ext cx="374015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60" dirty="0">
                <a:latin typeface="+mn-lt"/>
                <a:ea typeface="+mn-ea"/>
                <a:cs typeface="+mn-cs"/>
              </a:rPr>
              <a:t>Genome coordinate (</a:t>
            </a:r>
            <a:r>
              <a:rPr lang="en-US" sz="2360" dirty="0" err="1">
                <a:latin typeface="+mn-lt"/>
                <a:ea typeface="+mn-ea"/>
                <a:cs typeface="+mn-cs"/>
              </a:rPr>
              <a:t>Mbp</a:t>
            </a:r>
            <a:r>
              <a:rPr lang="en-US" sz="2360" dirty="0">
                <a:latin typeface="+mn-lt"/>
                <a:ea typeface="+mn-ea"/>
                <a:cs typeface="+mn-cs"/>
              </a:rPr>
              <a:t>)</a:t>
            </a:r>
          </a:p>
        </p:txBody>
      </p:sp>
      <p:sp>
        <p:nvSpPr>
          <p:cNvPr id="8" name="&quot;No&quot; Symbol 7"/>
          <p:cNvSpPr/>
          <p:nvPr/>
        </p:nvSpPr>
        <p:spPr>
          <a:xfrm>
            <a:off x="5943600" y="2189163"/>
            <a:ext cx="722313" cy="300037"/>
          </a:xfrm>
          <a:prstGeom prst="noSmoking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7110" name="Group 82"/>
          <p:cNvGrpSpPr>
            <a:grpSpLocks/>
          </p:cNvGrpSpPr>
          <p:nvPr/>
        </p:nvGrpSpPr>
        <p:grpSpPr bwMode="auto">
          <a:xfrm rot="-258825">
            <a:off x="965200" y="4572000"/>
            <a:ext cx="3117850" cy="698500"/>
            <a:chOff x="-165100" y="3160713"/>
            <a:chExt cx="8177213" cy="1406525"/>
          </a:xfrm>
        </p:grpSpPr>
        <p:sp>
          <p:nvSpPr>
            <p:cNvPr id="47119" name="AutoShape 14"/>
            <p:cNvSpPr>
              <a:spLocks noChangeArrowheads="1"/>
            </p:cNvSpPr>
            <p:nvPr/>
          </p:nvSpPr>
          <p:spPr bwMode="auto">
            <a:xfrm>
              <a:off x="1917700" y="3160713"/>
              <a:ext cx="6094413" cy="1406525"/>
            </a:xfrm>
            <a:prstGeom prst="roundRect">
              <a:avLst>
                <a:gd name="adj" fmla="val 16667"/>
              </a:avLst>
            </a:prstGeom>
            <a:solidFill>
              <a:srgbClr val="80008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charset="0"/>
              </a:endParaRPr>
            </a:p>
          </p:txBody>
        </p:sp>
        <p:sp>
          <p:nvSpPr>
            <p:cNvPr id="47120" name="Freeform 18"/>
            <p:cNvSpPr>
              <a:spLocks/>
            </p:cNvSpPr>
            <p:nvPr/>
          </p:nvSpPr>
          <p:spPr bwMode="auto">
            <a:xfrm>
              <a:off x="-165100" y="3352800"/>
              <a:ext cx="2082800" cy="1214438"/>
            </a:xfrm>
            <a:custGeom>
              <a:avLst/>
              <a:gdLst>
                <a:gd name="T0" fmla="*/ 2147483647 w 240"/>
                <a:gd name="T1" fmla="*/ 2147483647 h 104"/>
                <a:gd name="T2" fmla="*/ 2147483647 w 240"/>
                <a:gd name="T3" fmla="*/ 2147483647 h 104"/>
                <a:gd name="T4" fmla="*/ 2147483647 w 240"/>
                <a:gd name="T5" fmla="*/ 2147483647 h 104"/>
                <a:gd name="T6" fmla="*/ 2147483647 w 240"/>
                <a:gd name="T7" fmla="*/ 2147483647 h 104"/>
                <a:gd name="T8" fmla="*/ 2147483647 w 240"/>
                <a:gd name="T9" fmla="*/ 2147483647 h 104"/>
                <a:gd name="T10" fmla="*/ 2147483647 w 240"/>
                <a:gd name="T11" fmla="*/ 2147483647 h 104"/>
                <a:gd name="T12" fmla="*/ 0 w 240"/>
                <a:gd name="T13" fmla="*/ 2147483647 h 10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40"/>
                <a:gd name="T22" fmla="*/ 0 h 104"/>
                <a:gd name="T23" fmla="*/ 240 w 240"/>
                <a:gd name="T24" fmla="*/ 104 h 10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40" h="104">
                  <a:moveTo>
                    <a:pt x="240" y="56"/>
                  </a:moveTo>
                  <a:cubicBezTo>
                    <a:pt x="200" y="60"/>
                    <a:pt x="160" y="64"/>
                    <a:pt x="144" y="56"/>
                  </a:cubicBezTo>
                  <a:cubicBezTo>
                    <a:pt x="128" y="48"/>
                    <a:pt x="160" y="16"/>
                    <a:pt x="144" y="8"/>
                  </a:cubicBezTo>
                  <a:cubicBezTo>
                    <a:pt x="128" y="0"/>
                    <a:pt x="56" y="0"/>
                    <a:pt x="48" y="8"/>
                  </a:cubicBezTo>
                  <a:cubicBezTo>
                    <a:pt x="40" y="16"/>
                    <a:pt x="96" y="40"/>
                    <a:pt x="96" y="56"/>
                  </a:cubicBezTo>
                  <a:cubicBezTo>
                    <a:pt x="96" y="72"/>
                    <a:pt x="64" y="104"/>
                    <a:pt x="48" y="104"/>
                  </a:cubicBezTo>
                  <a:cubicBezTo>
                    <a:pt x="32" y="104"/>
                    <a:pt x="16" y="80"/>
                    <a:pt x="0" y="56"/>
                  </a:cubicBezTo>
                </a:path>
              </a:pathLst>
            </a:cu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27"/>
          <p:cNvGrpSpPr>
            <a:grpSpLocks/>
          </p:cNvGrpSpPr>
          <p:nvPr/>
        </p:nvGrpSpPr>
        <p:grpSpPr bwMode="auto">
          <a:xfrm>
            <a:off x="4814888" y="4352925"/>
            <a:ext cx="3702050" cy="1033463"/>
            <a:chOff x="4814094" y="4352179"/>
            <a:chExt cx="3703637" cy="1034949"/>
          </a:xfrm>
        </p:grpSpPr>
        <p:sp>
          <p:nvSpPr>
            <p:cNvPr id="24" name="Rectangle 23"/>
            <p:cNvSpPr/>
            <p:nvPr/>
          </p:nvSpPr>
          <p:spPr>
            <a:xfrm>
              <a:off x="4814094" y="4352179"/>
              <a:ext cx="3703637" cy="103494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grpSp>
          <p:nvGrpSpPr>
            <p:cNvPr id="47116" name="Group 82"/>
            <p:cNvGrpSpPr>
              <a:grpSpLocks/>
            </p:cNvGrpSpPr>
            <p:nvPr/>
          </p:nvGrpSpPr>
          <p:grpSpPr bwMode="auto">
            <a:xfrm rot="-258825">
              <a:off x="5114687" y="4571771"/>
              <a:ext cx="3117544" cy="699099"/>
              <a:chOff x="-165100" y="3160713"/>
              <a:chExt cx="8177213" cy="1406525"/>
            </a:xfrm>
          </p:grpSpPr>
          <p:sp>
            <p:nvSpPr>
              <p:cNvPr id="26" name="AutoShape 14"/>
              <p:cNvSpPr>
                <a:spLocks noChangeArrowheads="1"/>
              </p:cNvSpPr>
              <p:nvPr/>
            </p:nvSpPr>
            <p:spPr bwMode="auto">
              <a:xfrm>
                <a:off x="1903199" y="3155636"/>
                <a:ext cx="6094485" cy="1410541"/>
              </a:xfrm>
              <a:prstGeom prst="roundRect">
                <a:avLst>
                  <a:gd name="adj" fmla="val 16667"/>
                </a:avLst>
              </a:prstGeom>
              <a:solidFill>
                <a:schemeClr val="bg2">
                  <a:lumMod val="75000"/>
                </a:schemeClr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Calibri" charset="0"/>
                  <a:ea typeface="+mn-ea"/>
                  <a:cs typeface="+mn-cs"/>
                </a:endParaRPr>
              </a:p>
            </p:txBody>
          </p:sp>
          <p:sp>
            <p:nvSpPr>
              <p:cNvPr id="47118" name="Freeform 18"/>
              <p:cNvSpPr>
                <a:spLocks/>
              </p:cNvSpPr>
              <p:nvPr/>
            </p:nvSpPr>
            <p:spPr bwMode="auto">
              <a:xfrm>
                <a:off x="-165100" y="3352800"/>
                <a:ext cx="2082800" cy="1214438"/>
              </a:xfrm>
              <a:custGeom>
                <a:avLst/>
                <a:gdLst>
                  <a:gd name="T0" fmla="*/ 2147483647 w 240"/>
                  <a:gd name="T1" fmla="*/ 2147483647 h 104"/>
                  <a:gd name="T2" fmla="*/ 2147483647 w 240"/>
                  <a:gd name="T3" fmla="*/ 2147483647 h 104"/>
                  <a:gd name="T4" fmla="*/ 2147483647 w 240"/>
                  <a:gd name="T5" fmla="*/ 2147483647 h 104"/>
                  <a:gd name="T6" fmla="*/ 2147483647 w 240"/>
                  <a:gd name="T7" fmla="*/ 2147483647 h 104"/>
                  <a:gd name="T8" fmla="*/ 2147483647 w 240"/>
                  <a:gd name="T9" fmla="*/ 2147483647 h 104"/>
                  <a:gd name="T10" fmla="*/ 2147483647 w 240"/>
                  <a:gd name="T11" fmla="*/ 2147483647 h 104"/>
                  <a:gd name="T12" fmla="*/ 0 w 240"/>
                  <a:gd name="T13" fmla="*/ 2147483647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40"/>
                  <a:gd name="T22" fmla="*/ 0 h 104"/>
                  <a:gd name="T23" fmla="*/ 240 w 240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40" h="104">
                    <a:moveTo>
                      <a:pt x="240" y="56"/>
                    </a:moveTo>
                    <a:cubicBezTo>
                      <a:pt x="200" y="60"/>
                      <a:pt x="160" y="64"/>
                      <a:pt x="144" y="56"/>
                    </a:cubicBezTo>
                    <a:cubicBezTo>
                      <a:pt x="128" y="48"/>
                      <a:pt x="160" y="16"/>
                      <a:pt x="144" y="8"/>
                    </a:cubicBezTo>
                    <a:cubicBezTo>
                      <a:pt x="128" y="0"/>
                      <a:pt x="56" y="0"/>
                      <a:pt x="48" y="8"/>
                    </a:cubicBezTo>
                    <a:cubicBezTo>
                      <a:pt x="40" y="16"/>
                      <a:pt x="96" y="40"/>
                      <a:pt x="96" y="56"/>
                    </a:cubicBezTo>
                    <a:cubicBezTo>
                      <a:pt x="96" y="72"/>
                      <a:pt x="64" y="104"/>
                      <a:pt x="48" y="104"/>
                    </a:cubicBezTo>
                    <a:cubicBezTo>
                      <a:pt x="32" y="104"/>
                      <a:pt x="16" y="80"/>
                      <a:pt x="0" y="56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9" name="TextBox 28"/>
          <p:cNvSpPr txBox="1">
            <a:spLocks noChangeArrowheads="1"/>
          </p:cNvSpPr>
          <p:nvPr/>
        </p:nvSpPr>
        <p:spPr bwMode="auto">
          <a:xfrm>
            <a:off x="2925763" y="5854700"/>
            <a:ext cx="33988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latin typeface="Calibri" charset="0"/>
                <a:sym typeface="Wingdings" charset="0"/>
              </a:rPr>
              <a:t>GENOTYPE -- PHENOTYPE</a:t>
            </a:r>
            <a:endParaRPr lang="en-US" sz="1800">
              <a:latin typeface="Calibri" charset="0"/>
            </a:endParaRPr>
          </a:p>
        </p:txBody>
      </p:sp>
      <p:sp>
        <p:nvSpPr>
          <p:cNvPr id="47113" name="TextBox 29"/>
          <p:cNvSpPr txBox="1">
            <a:spLocks noChangeArrowheads="1"/>
          </p:cNvSpPr>
          <p:nvPr/>
        </p:nvSpPr>
        <p:spPr bwMode="auto">
          <a:xfrm>
            <a:off x="996950" y="3983038"/>
            <a:ext cx="15827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ja-JP" altLang="en-US" sz="1800">
                <a:latin typeface="Calibri" charset="0"/>
              </a:rPr>
              <a:t>“</a:t>
            </a:r>
            <a:r>
              <a:rPr lang="en-US" altLang="ja-JP" sz="1800">
                <a:latin typeface="Calibri" charset="0"/>
              </a:rPr>
              <a:t>WILD TYPE</a:t>
            </a:r>
            <a:r>
              <a:rPr lang="ja-JP" altLang="en-US" sz="1800">
                <a:latin typeface="Calibri" charset="0"/>
              </a:rPr>
              <a:t>”</a:t>
            </a:r>
            <a:endParaRPr lang="en-US" sz="1800">
              <a:latin typeface="Calibri" charset="0"/>
            </a:endParaRPr>
          </a:p>
        </p:txBody>
      </p:sp>
      <p:sp>
        <p:nvSpPr>
          <p:cNvPr id="47114" name="TextBox 30"/>
          <p:cNvSpPr txBox="1">
            <a:spLocks noChangeArrowheads="1"/>
          </p:cNvSpPr>
          <p:nvPr/>
        </p:nvSpPr>
        <p:spPr bwMode="auto">
          <a:xfrm>
            <a:off x="5848350" y="3951288"/>
            <a:ext cx="16351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ja-JP" altLang="en-US" sz="1800">
                <a:latin typeface="Calibri" charset="0"/>
              </a:rPr>
              <a:t>“</a:t>
            </a:r>
            <a:r>
              <a:rPr lang="en-US" altLang="ja-JP" sz="1800">
                <a:latin typeface="Calibri" charset="0"/>
              </a:rPr>
              <a:t>TF MUTANT</a:t>
            </a:r>
            <a:r>
              <a:rPr lang="ja-JP" altLang="en-US" sz="1800">
                <a:latin typeface="Calibri" charset="0"/>
              </a:rPr>
              <a:t>”</a:t>
            </a:r>
            <a:endParaRPr lang="en-US" sz="18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5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What is a mutant?</a:t>
            </a:r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latin typeface="Calibri" charset="0"/>
              </a:rPr>
              <a:t>An individual that is genetically different from “wild-type” background </a:t>
            </a:r>
            <a:r>
              <a:rPr lang="en-US" dirty="0">
                <a:latin typeface="Calibri" charset="0"/>
              </a:rPr>
              <a:t>(the majority of individuals of that organism in its natural </a:t>
            </a:r>
            <a:r>
              <a:rPr lang="en-US" dirty="0" smtClean="0">
                <a:latin typeface="Calibri" charset="0"/>
              </a:rPr>
              <a:t>environment or a commonly accepted reference )</a:t>
            </a:r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Changes in DNA sequence (heritable)</a:t>
            </a:r>
          </a:p>
          <a:p>
            <a:pPr eaLnBrk="1" hangingPunct="1"/>
            <a:r>
              <a:rPr lang="en-US" dirty="0">
                <a:latin typeface="Calibri" charset="0"/>
              </a:rPr>
              <a:t>Integral to the process of </a:t>
            </a:r>
            <a:r>
              <a:rPr lang="en-US" dirty="0" smtClean="0">
                <a:latin typeface="Calibri" charset="0"/>
              </a:rPr>
              <a:t>evolution and the study of genetics</a:t>
            </a:r>
            <a:endParaRPr lang="en-US" dirty="0">
              <a:latin typeface="Calibri" charset="0"/>
            </a:endParaRPr>
          </a:p>
          <a:p>
            <a:pPr lvl="1" eaLnBrk="1" hangingPunct="1"/>
            <a:endParaRPr lang="en-US" dirty="0">
              <a:latin typeface="Calibri" charset="0"/>
            </a:endParaRPr>
          </a:p>
          <a:p>
            <a:pPr lvl="1"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57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Types of Mutations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700">
                <a:latin typeface="Calibri" charset="0"/>
              </a:rPr>
              <a:t>Point mutations (single nucleotide)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</a:rPr>
              <a:t>Nonsense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2000">
                <a:latin typeface="Calibri" charset="0"/>
              </a:rPr>
              <a:t>Nucleotide change </a:t>
            </a:r>
            <a:r>
              <a:rPr lang="en-US" sz="2000">
                <a:latin typeface="Calibri" charset="0"/>
                <a:sym typeface="Wingdings" charset="0"/>
              </a:rPr>
              <a:t> stop codon</a:t>
            </a:r>
            <a:endParaRPr lang="en-US" sz="2000">
              <a:latin typeface="Calibri" charset="0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</a:rPr>
              <a:t>Missense</a:t>
            </a:r>
          </a:p>
          <a:p>
            <a:pPr lvl="3" eaLnBrk="1" hangingPunct="1">
              <a:lnSpc>
                <a:spcPct val="80000"/>
              </a:lnSpc>
            </a:pPr>
            <a:r>
              <a:rPr lang="en-US" sz="1700">
                <a:latin typeface="Calibri" charset="0"/>
              </a:rPr>
              <a:t>1 nucleotide </a:t>
            </a:r>
            <a:r>
              <a:rPr lang="en-US" sz="1700">
                <a:latin typeface="Calibri" charset="0"/>
                <a:sym typeface="Wingdings" charset="0"/>
              </a:rPr>
              <a:t> 1 a.a. change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  <a:sym typeface="Wingdings" charset="0"/>
              </a:rPr>
              <a:t>Silent mutation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2000">
                <a:latin typeface="Calibri" charset="0"/>
                <a:sym typeface="Wingdings" charset="0"/>
              </a:rPr>
              <a:t>Same a.a. coded by mutated DNA (i.e. CGG and CGC)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2000">
                <a:latin typeface="Calibri" charset="0"/>
                <a:sym typeface="Wingdings" charset="0"/>
              </a:rPr>
              <a:t>Mutation affects non-coding DNA (introns, intergenic regions)</a:t>
            </a:r>
          </a:p>
          <a:p>
            <a:pPr eaLnBrk="1" hangingPunct="1">
              <a:lnSpc>
                <a:spcPct val="80000"/>
              </a:lnSpc>
            </a:pPr>
            <a:r>
              <a:rPr lang="en-US" sz="2700">
                <a:latin typeface="Calibri" charset="0"/>
                <a:sym typeface="Wingdings" charset="0"/>
              </a:rPr>
              <a:t>Insertions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  <a:sym typeface="Wingdings" charset="0"/>
              </a:rPr>
              <a:t>frameshifts</a:t>
            </a:r>
          </a:p>
          <a:p>
            <a:pPr eaLnBrk="1" hangingPunct="1">
              <a:lnSpc>
                <a:spcPct val="80000"/>
              </a:lnSpc>
            </a:pPr>
            <a:r>
              <a:rPr lang="en-US" sz="2700">
                <a:latin typeface="Calibri" charset="0"/>
                <a:sym typeface="Wingdings" charset="0"/>
              </a:rPr>
              <a:t>Deletions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>
                <a:latin typeface="Calibri" charset="0"/>
                <a:sym typeface="Wingdings" charset="0"/>
              </a:rPr>
              <a:t>Whole gene= knock-out (or KO)</a:t>
            </a:r>
            <a:endParaRPr lang="en-US" sz="240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endParaRPr lang="en-US" sz="27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87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250" autoRev="1" fill="remov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3" dur="250" autoRev="1" fill="remov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4" dur="250" autoRev="1" fill="remov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250" autoRev="1" fill="remov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 dirty="0">
                <a:latin typeface="Calibri" charset="0"/>
              </a:rPr>
              <a:t>Think/pair/share </a:t>
            </a:r>
            <a:br>
              <a:rPr lang="en-US" sz="4000" dirty="0">
                <a:latin typeface="Calibri" charset="0"/>
              </a:rPr>
            </a:br>
            <a:r>
              <a:rPr lang="en-US" sz="4000" dirty="0">
                <a:latin typeface="Calibri" charset="0"/>
              </a:rPr>
              <a:t>Why make a mutant?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alibri" charset="0"/>
              </a:rPr>
              <a:t> </a:t>
            </a:r>
            <a:r>
              <a:rPr lang="en-US" altLang="x-none" dirty="0">
                <a:ea typeface="ＭＳ Ｐゴシック" charset="-128"/>
              </a:rPr>
              <a:t>Study </a:t>
            </a:r>
            <a:r>
              <a:rPr lang="en-US" altLang="x-none" dirty="0" smtClean="0">
                <a:ea typeface="ＭＳ Ｐゴシック" charset="-128"/>
              </a:rPr>
              <a:t>the function of a gene and its product</a:t>
            </a:r>
            <a:endParaRPr lang="en-US" altLang="x-none" dirty="0">
              <a:ea typeface="ＭＳ Ｐゴシック" charset="-128"/>
            </a:endParaRPr>
          </a:p>
          <a:p>
            <a:r>
              <a:rPr lang="en-US" altLang="x-none" dirty="0">
                <a:ea typeface="ＭＳ Ｐゴシック" charset="-128"/>
              </a:rPr>
              <a:t>Efficient </a:t>
            </a:r>
            <a:r>
              <a:rPr lang="en-US" altLang="x-none" dirty="0" smtClean="0">
                <a:ea typeface="ＭＳ Ｐゴシック" charset="-128"/>
              </a:rPr>
              <a:t>detection of the expression of a gene or a protein (“knock-in” reporter gene)</a:t>
            </a:r>
            <a:endParaRPr lang="en-US" altLang="x-none" dirty="0">
              <a:ea typeface="ＭＳ Ｐゴシック" charset="-128"/>
            </a:endParaRPr>
          </a:p>
          <a:p>
            <a:r>
              <a:rPr lang="en-US" altLang="x-none" dirty="0" smtClean="0">
                <a:ea typeface="ＭＳ Ｐゴシック" charset="-128"/>
              </a:rPr>
              <a:t>Bioengineering and synthetic circuits</a:t>
            </a:r>
            <a:endParaRPr lang="en-US" dirty="0" smtClean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  <a:p>
            <a:pPr lvl="1"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93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>
                <a:latin typeface="Arial" charset="0"/>
                <a:cs typeface="Arial" charset="0"/>
              </a:rPr>
              <a:t>Projects: biological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92500" lnSpcReduction="10000"/>
          </a:bodyPr>
          <a:lstStyle/>
          <a:p>
            <a:pPr marL="514350" indent="-514350" eaLnBrk="1" hangingPunct="1">
              <a:buFont typeface="Calibri" charset="0"/>
              <a:buAutoNum type="arabicPeriod"/>
            </a:pPr>
            <a:r>
              <a:rPr lang="en-US" dirty="0">
                <a:latin typeface="Arial" charset="0"/>
                <a:cs typeface="Arial" charset="0"/>
              </a:rPr>
              <a:t>What are the molecular functions of TFs in </a:t>
            </a:r>
            <a:r>
              <a:rPr lang="en-US" dirty="0" smtClean="0">
                <a:latin typeface="Arial" charset="0"/>
                <a:cs typeface="Arial" charset="0"/>
              </a:rPr>
              <a:t>yeast</a:t>
            </a:r>
            <a:r>
              <a:rPr lang="en-US" dirty="0">
                <a:latin typeface="Arial" charset="0"/>
                <a:cs typeface="Arial" charset="0"/>
              </a:rPr>
              <a:t>? </a:t>
            </a:r>
            <a:endParaRPr lang="en-US" dirty="0" smtClean="0">
              <a:latin typeface="Arial" charset="0"/>
              <a:cs typeface="Arial" charset="0"/>
            </a:endParaRP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What are the functions of genes the TF binds?</a:t>
            </a: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What genes are co-expressed with the TF?</a:t>
            </a: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What genes are most affected by a TF knockout?</a:t>
            </a:r>
            <a:endParaRPr lang="en-US" dirty="0">
              <a:latin typeface="Arial" charset="0"/>
              <a:cs typeface="Arial" charset="0"/>
            </a:endParaRPr>
          </a:p>
          <a:p>
            <a:pPr marL="514350" indent="-514350" eaLnBrk="1" hangingPunct="1"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pPr marL="514350" indent="-514350" eaLnBrk="1" hangingPunct="1">
              <a:buFont typeface="Calibri" charset="0"/>
              <a:buAutoNum type="arabicPeriod"/>
            </a:pPr>
            <a:r>
              <a:rPr lang="en-US" dirty="0">
                <a:latin typeface="Arial" charset="0"/>
                <a:cs typeface="Arial" charset="0"/>
              </a:rPr>
              <a:t>How do </a:t>
            </a:r>
            <a:r>
              <a:rPr lang="en-US" dirty="0" smtClean="0">
                <a:latin typeface="Arial" charset="0"/>
                <a:cs typeface="Arial" charset="0"/>
              </a:rPr>
              <a:t>networks function </a:t>
            </a:r>
            <a:r>
              <a:rPr lang="en-US" dirty="0">
                <a:latin typeface="Arial" charset="0"/>
                <a:cs typeface="Arial" charset="0"/>
              </a:rPr>
              <a:t>dynamically to enable physiological and metabolic adjustment in response to environmental cues (stress, nutrients)</a:t>
            </a:r>
            <a:r>
              <a:rPr lang="en-US" dirty="0" smtClean="0">
                <a:latin typeface="Arial" charset="0"/>
                <a:cs typeface="Arial" charset="0"/>
              </a:rPr>
              <a:t>?</a:t>
            </a: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What other TFs also bind the genes controlled by my TF?</a:t>
            </a:r>
          </a:p>
          <a:p>
            <a:pPr marL="914400" lvl="1" indent="-514350"/>
            <a:r>
              <a:rPr lang="en-US" dirty="0" smtClean="0">
                <a:latin typeface="Arial" charset="0"/>
                <a:cs typeface="Arial" charset="0"/>
              </a:rPr>
              <a:t>How do genes controlled by the network respond to other stresses?</a:t>
            </a:r>
            <a:endParaRPr lang="en-US" dirty="0">
              <a:latin typeface="Arial" charset="0"/>
              <a:cs typeface="Arial" charset="0"/>
            </a:endParaRPr>
          </a:p>
          <a:p>
            <a:pPr marL="514350" indent="-514350" eaLnBrk="1" hangingPunct="1"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4714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1305</Words>
  <Application>Microsoft Macintosh PowerPoint</Application>
  <PresentationFormat>On-screen Show (4:3)</PresentationFormat>
  <Paragraphs>144</Paragraphs>
  <Slides>25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ＭＳ Ｐゴシック</vt:lpstr>
      <vt:lpstr>Wingdings</vt:lpstr>
      <vt:lpstr>Arial</vt:lpstr>
      <vt:lpstr>Office Theme</vt:lpstr>
      <vt:lpstr>Introduction to group projects</vt:lpstr>
      <vt:lpstr>Yeast as model system</vt:lpstr>
      <vt:lpstr>THINK / PAIR / SHARE</vt:lpstr>
      <vt:lpstr>What is a mutant?</vt:lpstr>
      <vt:lpstr>What is a mutant?</vt:lpstr>
      <vt:lpstr>What is a mutant?</vt:lpstr>
      <vt:lpstr>Types of Mutations</vt:lpstr>
      <vt:lpstr>Think/pair/share  Why make a mutant?</vt:lpstr>
      <vt:lpstr>Projects: biological questions</vt:lpstr>
      <vt:lpstr>Example from the literature</vt:lpstr>
      <vt:lpstr>Example data, exercise 1: Understanding the biological question</vt:lpstr>
      <vt:lpstr>Example data: ChIP-seq</vt:lpstr>
      <vt:lpstr>Example data: Gene expression</vt:lpstr>
      <vt:lpstr>Example data: Gene Ontology</vt:lpstr>
      <vt:lpstr>Example data: exercise 3</vt:lpstr>
      <vt:lpstr>PROJECT EXPERIMENTS AND DATA</vt:lpstr>
      <vt:lpstr>Project data: Each group will be assigned a ChIP and a gene expression dataset </vt:lpstr>
      <vt:lpstr>Project data: each group also has access to ChIP-chip data for all TFs</vt:lpstr>
      <vt:lpstr>EXAMPLE PROJECT WORKFLOW</vt:lpstr>
      <vt:lpstr>THERE ARE MANY “RIGHT” ANSWERS</vt:lpstr>
      <vt:lpstr>Group membership</vt:lpstr>
      <vt:lpstr>Group datasets</vt:lpstr>
      <vt:lpstr>PROJECT EXPECTATIONS</vt:lpstr>
      <vt:lpstr>PROJECT EXPECTATIONS</vt:lpstr>
      <vt:lpstr>QUESTIONS?</vt:lpstr>
    </vt:vector>
  </TitlesOfParts>
  <Company>Duke University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group projects</dc:title>
  <dc:creator>bioadmin</dc:creator>
  <cp:lastModifiedBy>Microsoft Office User</cp:lastModifiedBy>
  <cp:revision>18</cp:revision>
  <dcterms:created xsi:type="dcterms:W3CDTF">2017-03-20T17:27:22Z</dcterms:created>
  <dcterms:modified xsi:type="dcterms:W3CDTF">2017-03-21T16:24:36Z</dcterms:modified>
</cp:coreProperties>
</file>

<file path=docProps/thumbnail.jpeg>
</file>